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888163" cy="10020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85"/>
    <a:srgbClr val="FFFFFF"/>
    <a:srgbClr val="FF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>
      <p:cViewPr varScale="1">
        <p:scale>
          <a:sx n="125" d="100"/>
          <a:sy n="125" d="100"/>
        </p:scale>
        <p:origin x="395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614" cy="502026"/>
          </a:xfrm>
          <a:prstGeom prst="rect">
            <a:avLst/>
          </a:prstGeom>
        </p:spPr>
        <p:txBody>
          <a:bodyPr vert="horz" lIns="89154" tIns="44577" rIns="89154" bIns="4457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011" y="1"/>
            <a:ext cx="2984613" cy="502026"/>
          </a:xfrm>
          <a:prstGeom prst="rect">
            <a:avLst/>
          </a:prstGeom>
        </p:spPr>
        <p:txBody>
          <a:bodyPr vert="horz" lIns="89154" tIns="44577" rIns="89154" bIns="44577" rtlCol="0"/>
          <a:lstStyle>
            <a:lvl1pPr algn="r">
              <a:defRPr sz="1200"/>
            </a:lvl1pPr>
          </a:lstStyle>
          <a:p>
            <a:fld id="{1566B9EF-42C3-4F3E-AE77-F5E9DFC9ED65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78050" y="1252538"/>
            <a:ext cx="25336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54" tIns="44577" rIns="89154" bIns="4457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9586" y="4822863"/>
            <a:ext cx="5510530" cy="3944706"/>
          </a:xfrm>
          <a:prstGeom prst="rect">
            <a:avLst/>
          </a:prstGeom>
        </p:spPr>
        <p:txBody>
          <a:bodyPr vert="horz" lIns="89154" tIns="44577" rIns="89154" bIns="44577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518274"/>
            <a:ext cx="2984614" cy="502026"/>
          </a:xfrm>
          <a:prstGeom prst="rect">
            <a:avLst/>
          </a:prstGeom>
        </p:spPr>
        <p:txBody>
          <a:bodyPr vert="horz" lIns="89154" tIns="44577" rIns="89154" bIns="4457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011" y="9518274"/>
            <a:ext cx="2984613" cy="502026"/>
          </a:xfrm>
          <a:prstGeom prst="rect">
            <a:avLst/>
          </a:prstGeom>
        </p:spPr>
        <p:txBody>
          <a:bodyPr vert="horz" lIns="89154" tIns="44577" rIns="89154" bIns="44577" rtlCol="0" anchor="b"/>
          <a:lstStyle>
            <a:lvl1pPr algn="r">
              <a:defRPr sz="1200"/>
            </a:lvl1pPr>
          </a:lstStyle>
          <a:p>
            <a:fld id="{E0009645-8F90-4D8D-996B-D9C7050DE19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652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09645-8F90-4D8D-996B-D9C7050DE193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512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24000" sy="24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lmut.Spitznagel@t-online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www.karate-lahr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FFB3B3"/>
            </a:gs>
            <a:gs pos="27000">
              <a:schemeClr val="bg1"/>
            </a:gs>
            <a:gs pos="100000">
              <a:srgbClr val="FF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6858001" cy="9144000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77000">
                <a:srgbClr val="FFFFFF"/>
              </a:gs>
              <a:gs pos="12000">
                <a:schemeClr val="bg1"/>
              </a:gs>
              <a:gs pos="3000">
                <a:srgbClr val="FF0000"/>
              </a:gs>
              <a:gs pos="8000">
                <a:srgbClr val="FFB3B3"/>
              </a:gs>
              <a:gs pos="84000">
                <a:srgbClr val="FF8585"/>
              </a:gs>
            </a:gsLst>
            <a:lin ang="9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50862" y="107505"/>
            <a:ext cx="65562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>
                <a:latin typeface="Berlin Sans FB Demi" panose="020E0802020502020306" pitchFamily="34" charset="0"/>
              </a:rPr>
              <a:t>Kata-Advents-Meeting 2024</a:t>
            </a:r>
          </a:p>
          <a:p>
            <a:pPr algn="ctr"/>
            <a:endParaRPr lang="de-DE" sz="3600" b="1" dirty="0" smtClean="0">
              <a:latin typeface="Berlin Sans FB Demi" panose="020E0802020502020306" pitchFamily="34" charset="0"/>
            </a:endParaRPr>
          </a:p>
          <a:p>
            <a:pPr algn="ctr"/>
            <a:endParaRPr lang="de-DE" sz="3600" b="1" dirty="0">
              <a:latin typeface="Berlin Sans FB Demi" panose="020E0802020502020306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4701" y="2857489"/>
            <a:ext cx="5924516" cy="59093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endParaRPr lang="de-DE" sz="1200" dirty="0" smtClean="0">
              <a:cs typeface="Times New Roman" panose="02020603050405020304" pitchFamily="18" charset="0"/>
            </a:endParaRPr>
          </a:p>
          <a:p>
            <a:endParaRPr lang="de-DE" sz="1200" dirty="0" smtClean="0">
              <a:cs typeface="Times New Roman" panose="02020603050405020304" pitchFamily="18" charset="0"/>
            </a:endParaRPr>
          </a:p>
          <a:p>
            <a:endParaRPr lang="de-DE" sz="1200" dirty="0" smtClean="0">
              <a:cs typeface="Times New Roman" panose="02020603050405020304" pitchFamily="18" charset="0"/>
            </a:endParaRPr>
          </a:p>
          <a:p>
            <a:endParaRPr lang="de-DE" sz="1200" dirty="0" smtClean="0">
              <a:cs typeface="Times New Roman" panose="02020603050405020304" pitchFamily="18" charset="0"/>
            </a:endParaRPr>
          </a:p>
          <a:p>
            <a:r>
              <a:rPr lang="de-DE" sz="1200" dirty="0" smtClean="0">
                <a:cs typeface="Times New Roman" panose="02020603050405020304" pitchFamily="18" charset="0"/>
              </a:rPr>
              <a:t>Ausrichter</a:t>
            </a:r>
            <a:r>
              <a:rPr lang="de-DE" sz="1200" dirty="0">
                <a:cs typeface="Times New Roman" panose="02020603050405020304" pitchFamily="18" charset="0"/>
              </a:rPr>
              <a:t>:	</a:t>
            </a:r>
            <a:r>
              <a:rPr lang="de-DE" sz="1200" b="1" dirty="0" smtClean="0">
                <a:cs typeface="Times New Roman" panose="02020603050405020304" pitchFamily="18" charset="0"/>
              </a:rPr>
              <a:t>Karate-Do Lahr e.V. - </a:t>
            </a:r>
            <a:r>
              <a:rPr lang="de-DE" sz="1050" b="1" dirty="0" smtClean="0">
                <a:cs typeface="Times New Roman" panose="02020603050405020304" pitchFamily="18" charset="0"/>
              </a:rPr>
              <a:t>1</a:t>
            </a:r>
            <a:r>
              <a:rPr lang="de-DE" sz="1100" b="1" dirty="0">
                <a:cs typeface="Times New Roman" panose="02020603050405020304" pitchFamily="18" charset="0"/>
              </a:rPr>
              <a:t>. Vorsitzender </a:t>
            </a:r>
            <a:r>
              <a:rPr lang="de-DE" sz="1100" b="1" dirty="0" smtClean="0">
                <a:cs typeface="Times New Roman" panose="02020603050405020304" pitchFamily="18" charset="0"/>
              </a:rPr>
              <a:t>Helmut Spitznagel / 0171-9375038</a:t>
            </a:r>
            <a:endParaRPr lang="de-DE" sz="1100" b="1" dirty="0">
              <a:cs typeface="Times New Roman" panose="02020603050405020304" pitchFamily="18" charset="0"/>
            </a:endParaRPr>
          </a:p>
          <a:p>
            <a:r>
              <a:rPr lang="de-DE" sz="1200" dirty="0">
                <a:cs typeface="Times New Roman" panose="02020603050405020304" pitchFamily="18" charset="0"/>
              </a:rPr>
              <a:t>Wann:	</a:t>
            </a:r>
            <a:r>
              <a:rPr lang="de-DE" sz="1200" b="1" dirty="0">
                <a:cs typeface="Times New Roman" panose="02020603050405020304" pitchFamily="18" charset="0"/>
              </a:rPr>
              <a:t>Samstag, </a:t>
            </a:r>
            <a:r>
              <a:rPr lang="de-DE" sz="1200" b="1" dirty="0" smtClean="0">
                <a:cs typeface="Times New Roman" panose="02020603050405020304" pitchFamily="18" charset="0"/>
              </a:rPr>
              <a:t>30.11.2024</a:t>
            </a:r>
            <a:endParaRPr lang="de-DE" sz="1200" b="1" dirty="0">
              <a:cs typeface="Times New Roman" panose="02020603050405020304" pitchFamily="18" charset="0"/>
            </a:endParaRPr>
          </a:p>
          <a:p>
            <a:endParaRPr lang="de-DE" sz="400" dirty="0">
              <a:cs typeface="Times New Roman" panose="02020603050405020304" pitchFamily="18" charset="0"/>
            </a:endParaRPr>
          </a:p>
          <a:p>
            <a:r>
              <a:rPr lang="de-DE" sz="1200" dirty="0">
                <a:cs typeface="Times New Roman" panose="02020603050405020304" pitchFamily="18" charset="0"/>
              </a:rPr>
              <a:t>Wo:	</a:t>
            </a:r>
            <a:r>
              <a:rPr lang="de-DE" sz="1200" b="1" dirty="0"/>
              <a:t>Sporthalle </a:t>
            </a:r>
            <a:r>
              <a:rPr lang="de-DE" sz="1200" b="1" dirty="0" smtClean="0"/>
              <a:t>im Bürgerpark – Bürgerpark 1 – 77933 Lahr/Schwarzwald 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                          Anfahrt über Hallenbad Lahr – Martin-Luther-Straße</a:t>
            </a:r>
          </a:p>
          <a:p>
            <a:endParaRPr lang="de-DE" sz="400" dirty="0" smtClean="0"/>
          </a:p>
          <a:p>
            <a:r>
              <a:rPr lang="de-DE" sz="1200" dirty="0" smtClean="0">
                <a:cs typeface="Times New Roman" panose="02020603050405020304" pitchFamily="18" charset="0"/>
              </a:rPr>
              <a:t>Prüfung</a:t>
            </a:r>
            <a:r>
              <a:rPr lang="de-DE" sz="1200" dirty="0">
                <a:cs typeface="Times New Roman" panose="02020603050405020304" pitchFamily="18" charset="0"/>
              </a:rPr>
              <a:t>:	</a:t>
            </a:r>
            <a:r>
              <a:rPr lang="de-DE" sz="1200" b="1" dirty="0" smtClean="0">
                <a:cs typeface="Times New Roman" panose="02020603050405020304" pitchFamily="18" charset="0"/>
              </a:rPr>
              <a:t>DAN </a:t>
            </a:r>
            <a:r>
              <a:rPr lang="de-DE" sz="1200" b="1" dirty="0">
                <a:cs typeface="Times New Roman" panose="02020603050405020304" pitchFamily="18" charset="0"/>
              </a:rPr>
              <a:t>Prüfung bis 5. DAN stiloffen, Freitag </a:t>
            </a:r>
            <a:r>
              <a:rPr lang="de-DE" sz="1200" b="1" dirty="0" smtClean="0">
                <a:cs typeface="Times New Roman" panose="02020603050405020304" pitchFamily="18" charset="0"/>
              </a:rPr>
              <a:t>29.11.2024 </a:t>
            </a:r>
            <a:r>
              <a:rPr lang="de-DE" sz="1200" b="1" dirty="0">
                <a:cs typeface="Times New Roman" panose="02020603050405020304" pitchFamily="18" charset="0"/>
              </a:rPr>
              <a:t>um </a:t>
            </a:r>
            <a:r>
              <a:rPr lang="de-DE" sz="1200" b="1" dirty="0" smtClean="0">
                <a:cs typeface="Times New Roman" panose="02020603050405020304" pitchFamily="18" charset="0"/>
              </a:rPr>
              <a:t>17:00 </a:t>
            </a:r>
            <a:r>
              <a:rPr lang="de-DE" sz="1200" b="1" dirty="0">
                <a:cs typeface="Times New Roman" panose="02020603050405020304" pitchFamily="18" charset="0"/>
              </a:rPr>
              <a:t>h</a:t>
            </a:r>
          </a:p>
          <a:p>
            <a:pPr lvl="2"/>
            <a:r>
              <a:rPr lang="de-DE" sz="1000" dirty="0" smtClean="0">
                <a:cs typeface="Times New Roman" panose="02020603050405020304" pitchFamily="18" charset="0"/>
              </a:rPr>
              <a:t>Der Ort für die DAN-Prüfung wird den Prüflingen noch rechtzeitig bekannt gegeben.</a:t>
            </a:r>
            <a:endParaRPr lang="de-DE" sz="1000" dirty="0">
              <a:cs typeface="Times New Roman" panose="02020603050405020304" pitchFamily="18" charset="0"/>
            </a:endParaRPr>
          </a:p>
          <a:p>
            <a:pPr lvl="2"/>
            <a:r>
              <a:rPr lang="de-DE" sz="1000" dirty="0">
                <a:cs typeface="Times New Roman" panose="02020603050405020304" pitchFamily="18" charset="0"/>
              </a:rPr>
              <a:t>Prüfer: Helmut </a:t>
            </a:r>
            <a:r>
              <a:rPr lang="de-DE" sz="1000" dirty="0" smtClean="0">
                <a:cs typeface="Times New Roman" panose="02020603050405020304" pitchFamily="18" charset="0"/>
              </a:rPr>
              <a:t>Spitznagel – 9.DAN, </a:t>
            </a:r>
            <a:r>
              <a:rPr lang="de-DE" sz="1000" dirty="0">
                <a:cs typeface="Times New Roman" panose="02020603050405020304" pitchFamily="18" charset="0"/>
              </a:rPr>
              <a:t>Michael </a:t>
            </a:r>
            <a:r>
              <a:rPr lang="de-DE" sz="1000" dirty="0" smtClean="0">
                <a:cs typeface="Times New Roman" panose="02020603050405020304" pitchFamily="18" charset="0"/>
              </a:rPr>
              <a:t>Gißler – 6.DAN,</a:t>
            </a:r>
            <a:r>
              <a:rPr lang="de-DE" sz="1000" dirty="0" smtClean="0"/>
              <a:t> </a:t>
            </a:r>
            <a:r>
              <a:rPr lang="de-DE" sz="1000" dirty="0"/>
              <a:t>Robert </a:t>
            </a:r>
            <a:r>
              <a:rPr lang="de-DE" sz="1000" dirty="0" smtClean="0"/>
              <a:t>Apfelbeck – 6.DAN</a:t>
            </a:r>
            <a:endParaRPr lang="de-DE" sz="1000" dirty="0">
              <a:cs typeface="Times New Roman" panose="02020603050405020304" pitchFamily="18" charset="0"/>
            </a:endParaRPr>
          </a:p>
          <a:p>
            <a:endParaRPr lang="de-DE" sz="500" dirty="0">
              <a:cs typeface="Times New Roman" panose="02020603050405020304" pitchFamily="18" charset="0"/>
            </a:endParaRPr>
          </a:p>
          <a:p>
            <a:r>
              <a:rPr lang="de-DE" sz="1200" dirty="0">
                <a:cs typeface="Times New Roman" panose="02020603050405020304" pitchFamily="18" charset="0"/>
              </a:rPr>
              <a:t>LG Gebühr:	</a:t>
            </a:r>
            <a:r>
              <a:rPr lang="de-DE" sz="1200" b="1" dirty="0">
                <a:cs typeface="Times New Roman" panose="02020603050405020304" pitchFamily="18" charset="0"/>
              </a:rPr>
              <a:t>bis 14 Jahre 15,- €, ab 15 Jahre 25,- </a:t>
            </a:r>
            <a:r>
              <a:rPr lang="de-DE" sz="1200" b="1" dirty="0" smtClean="0">
                <a:cs typeface="Times New Roman" panose="02020603050405020304" pitchFamily="18" charset="0"/>
              </a:rPr>
              <a:t>€ - KVBW-Kinderfördertraining frei</a:t>
            </a:r>
            <a:endParaRPr lang="de-DE" sz="1200" b="1" dirty="0">
              <a:cs typeface="Times New Roman" panose="02020603050405020304" pitchFamily="18" charset="0"/>
            </a:endParaRPr>
          </a:p>
          <a:p>
            <a:endParaRPr lang="de-DE" sz="500" dirty="0">
              <a:cs typeface="Times New Roman" panose="02020603050405020304" pitchFamily="18" charset="0"/>
            </a:endParaRPr>
          </a:p>
          <a:p>
            <a:r>
              <a:rPr lang="de-DE" sz="1200" dirty="0">
                <a:cs typeface="Times New Roman" panose="02020603050405020304" pitchFamily="18" charset="0"/>
              </a:rPr>
              <a:t>Training:</a:t>
            </a:r>
            <a:r>
              <a:rPr lang="de-DE" sz="1100" dirty="0">
                <a:cs typeface="Times New Roman" panose="02020603050405020304" pitchFamily="18" charset="0"/>
              </a:rPr>
              <a:t>	</a:t>
            </a:r>
            <a:r>
              <a:rPr lang="de-DE" sz="1100" dirty="0" smtClean="0">
                <a:cs typeface="Times New Roman" panose="02020603050405020304" pitchFamily="18" charset="0"/>
              </a:rPr>
              <a:t>1. TE - 10:00 bis 10:45 </a:t>
            </a:r>
            <a:r>
              <a:rPr lang="de-DE" sz="1100" dirty="0">
                <a:cs typeface="Times New Roman" panose="02020603050405020304" pitchFamily="18" charset="0"/>
              </a:rPr>
              <a:t>– 9. </a:t>
            </a:r>
            <a:r>
              <a:rPr lang="de-DE" sz="1100" dirty="0" smtClean="0">
                <a:cs typeface="Times New Roman" panose="02020603050405020304" pitchFamily="18" charset="0"/>
              </a:rPr>
              <a:t>bis DAN               </a:t>
            </a:r>
            <a:r>
              <a:rPr lang="de-DE" sz="1100" b="1" dirty="0" smtClean="0">
                <a:cs typeface="Times New Roman" panose="02020603050405020304" pitchFamily="18" charset="0"/>
              </a:rPr>
              <a:t>Grundschule 1 </a:t>
            </a:r>
            <a:endParaRPr lang="sv-SE" sz="1100" b="1" i="0" dirty="0" smtClean="0">
              <a:effectLst/>
            </a:endParaRPr>
          </a:p>
          <a:p>
            <a:r>
              <a:rPr lang="sv-SE" sz="1100" dirty="0" smtClean="0">
                <a:solidFill>
                  <a:srgbClr val="000000"/>
                </a:solidFill>
              </a:rPr>
              <a:t>                             2. TE - </a:t>
            </a:r>
            <a:r>
              <a:rPr lang="de-DE" sz="1100" dirty="0" smtClean="0">
                <a:cs typeface="Times New Roman" panose="02020603050405020304" pitchFamily="18" charset="0"/>
              </a:rPr>
              <a:t>11:00 bis 11:45 </a:t>
            </a:r>
            <a:r>
              <a:rPr lang="de-DE" sz="1100" dirty="0">
                <a:cs typeface="Times New Roman" panose="02020603050405020304" pitchFamily="18" charset="0"/>
              </a:rPr>
              <a:t>– </a:t>
            </a:r>
            <a:r>
              <a:rPr lang="de-DE" sz="1100" dirty="0" smtClean="0">
                <a:cs typeface="Times New Roman" panose="02020603050405020304" pitchFamily="18" charset="0"/>
              </a:rPr>
              <a:t>9. </a:t>
            </a:r>
            <a:r>
              <a:rPr lang="de-DE" sz="1100" dirty="0">
                <a:cs typeface="Times New Roman" panose="02020603050405020304" pitchFamily="18" charset="0"/>
              </a:rPr>
              <a:t>Kyu </a:t>
            </a:r>
            <a:r>
              <a:rPr lang="de-DE" sz="1100" dirty="0" smtClean="0">
                <a:cs typeface="Times New Roman" panose="02020603050405020304" pitchFamily="18" charset="0"/>
              </a:rPr>
              <a:t>bis 5.Kyu      </a:t>
            </a:r>
            <a:r>
              <a:rPr lang="de-DE" sz="1100" b="1" dirty="0" err="1" smtClean="0">
                <a:cs typeface="Times New Roman" panose="02020603050405020304" pitchFamily="18" charset="0"/>
              </a:rPr>
              <a:t>Heian</a:t>
            </a:r>
            <a:r>
              <a:rPr lang="de-DE" sz="1100" b="1" dirty="0" smtClean="0">
                <a:cs typeface="Times New Roman" panose="02020603050405020304" pitchFamily="18" charset="0"/>
              </a:rPr>
              <a:t> Kata </a:t>
            </a:r>
            <a:r>
              <a:rPr lang="de-DE" sz="500" dirty="0">
                <a:cs typeface="Times New Roman" panose="02020603050405020304" pitchFamily="18" charset="0"/>
              </a:rPr>
              <a:t>	</a:t>
            </a:r>
          </a:p>
          <a:p>
            <a:r>
              <a:rPr lang="de-DE" sz="1100" dirty="0">
                <a:cs typeface="Times New Roman" panose="02020603050405020304" pitchFamily="18" charset="0"/>
              </a:rPr>
              <a:t>	</a:t>
            </a:r>
            <a:r>
              <a:rPr lang="de-DE" sz="1100" dirty="0" smtClean="0">
                <a:cs typeface="Times New Roman" panose="02020603050405020304" pitchFamily="18" charset="0"/>
              </a:rPr>
              <a:t>3.TE – 12.00 - 12:45 </a:t>
            </a:r>
            <a:r>
              <a:rPr lang="de-DE" sz="1100" dirty="0">
                <a:cs typeface="Times New Roman" panose="02020603050405020304" pitchFamily="18" charset="0"/>
              </a:rPr>
              <a:t>– </a:t>
            </a:r>
            <a:r>
              <a:rPr lang="de-DE" sz="1100" dirty="0" smtClean="0">
                <a:cs typeface="Times New Roman" panose="02020603050405020304" pitchFamily="18" charset="0"/>
              </a:rPr>
              <a:t>4. Kyu bis DAN            </a:t>
            </a:r>
            <a:r>
              <a:rPr lang="de-DE" sz="1100" b="1" dirty="0" smtClean="0">
                <a:cs typeface="Times New Roman" panose="02020603050405020304" pitchFamily="18" charset="0"/>
              </a:rPr>
              <a:t>Kata </a:t>
            </a:r>
            <a:r>
              <a:rPr lang="de-DE" sz="1100" b="1" dirty="0" err="1" smtClean="0">
                <a:cs typeface="Times New Roman" panose="02020603050405020304" pitchFamily="18" charset="0"/>
              </a:rPr>
              <a:t>Sochin</a:t>
            </a:r>
            <a:r>
              <a:rPr lang="de-DE" sz="1100" b="1" dirty="0" smtClean="0">
                <a:cs typeface="Times New Roman" panose="02020603050405020304" pitchFamily="18" charset="0"/>
              </a:rPr>
              <a:t> Grundlagen/Ablauf</a:t>
            </a:r>
          </a:p>
          <a:p>
            <a:r>
              <a:rPr lang="de-DE" sz="1100" dirty="0">
                <a:cs typeface="Times New Roman" panose="02020603050405020304" pitchFamily="18" charset="0"/>
              </a:rPr>
              <a:t>	</a:t>
            </a:r>
            <a:r>
              <a:rPr lang="de-DE" sz="1100" b="1" dirty="0" smtClean="0">
                <a:cs typeface="Times New Roman" panose="02020603050405020304" pitchFamily="18" charset="0"/>
              </a:rPr>
              <a:t>12:45 </a:t>
            </a:r>
            <a:r>
              <a:rPr lang="de-DE" sz="1100" b="1" dirty="0">
                <a:cs typeface="Times New Roman" panose="02020603050405020304" pitchFamily="18" charset="0"/>
              </a:rPr>
              <a:t>– </a:t>
            </a:r>
            <a:r>
              <a:rPr lang="de-DE" sz="1100" b="1" dirty="0" smtClean="0">
                <a:cs typeface="Times New Roman" panose="02020603050405020304" pitchFamily="18" charset="0"/>
              </a:rPr>
              <a:t>13:30   </a:t>
            </a:r>
            <a:r>
              <a:rPr lang="de-DE" sz="1100" b="1" dirty="0">
                <a:cs typeface="Times New Roman" panose="02020603050405020304" pitchFamily="18" charset="0"/>
              </a:rPr>
              <a:t>	</a:t>
            </a:r>
            <a:r>
              <a:rPr lang="de-DE" sz="1100" b="1" dirty="0" smtClean="0">
                <a:cs typeface="Times New Roman" panose="02020603050405020304" pitchFamily="18" charset="0"/>
              </a:rPr>
              <a:t>PAUSE</a:t>
            </a:r>
            <a:endParaRPr lang="de-DE" sz="500" b="1" dirty="0">
              <a:cs typeface="Times New Roman" panose="02020603050405020304" pitchFamily="18" charset="0"/>
            </a:endParaRPr>
          </a:p>
          <a:p>
            <a:r>
              <a:rPr lang="de-DE" sz="1100" dirty="0">
                <a:cs typeface="Times New Roman" panose="02020603050405020304" pitchFamily="18" charset="0"/>
              </a:rPr>
              <a:t>	</a:t>
            </a:r>
            <a:r>
              <a:rPr lang="de-DE" sz="1100" dirty="0" smtClean="0">
                <a:cs typeface="Times New Roman" panose="02020603050405020304" pitchFamily="18" charset="0"/>
              </a:rPr>
              <a:t>4. TE - 13:30 bis 14:15 </a:t>
            </a:r>
            <a:r>
              <a:rPr lang="de-DE" sz="1100" dirty="0">
                <a:cs typeface="Times New Roman" panose="02020603050405020304" pitchFamily="18" charset="0"/>
              </a:rPr>
              <a:t>– 9. </a:t>
            </a:r>
            <a:r>
              <a:rPr lang="de-DE" sz="1100" dirty="0" smtClean="0">
                <a:cs typeface="Times New Roman" panose="02020603050405020304" pitchFamily="18" charset="0"/>
              </a:rPr>
              <a:t>bis DAN              </a:t>
            </a:r>
            <a:r>
              <a:rPr lang="sv-SE" sz="1100" b="0" i="0" dirty="0" smtClean="0">
                <a:solidFill>
                  <a:srgbClr val="000000"/>
                </a:solidFill>
                <a:effectLst/>
              </a:rPr>
              <a:t> </a:t>
            </a:r>
            <a:r>
              <a:rPr lang="sv-SE" sz="1100" b="1" i="0" dirty="0" smtClean="0">
                <a:effectLst/>
              </a:rPr>
              <a:t>Grundschule  2 </a:t>
            </a:r>
          </a:p>
          <a:p>
            <a:r>
              <a:rPr lang="de-DE" sz="1100" dirty="0">
                <a:cs typeface="Times New Roman" panose="02020603050405020304" pitchFamily="18" charset="0"/>
              </a:rPr>
              <a:t>	</a:t>
            </a:r>
            <a:r>
              <a:rPr lang="de-DE" sz="1100" dirty="0" smtClean="0">
                <a:cs typeface="Times New Roman" panose="02020603050405020304" pitchFamily="18" charset="0"/>
              </a:rPr>
              <a:t>5. TE - 14:30 bis 15:15 </a:t>
            </a:r>
            <a:r>
              <a:rPr lang="de-DE" sz="1100" dirty="0">
                <a:cs typeface="Times New Roman" panose="02020603050405020304" pitchFamily="18" charset="0"/>
              </a:rPr>
              <a:t>– </a:t>
            </a:r>
            <a:r>
              <a:rPr lang="de-DE" sz="1100" dirty="0" smtClean="0">
                <a:cs typeface="Times New Roman" panose="02020603050405020304" pitchFamily="18" charset="0"/>
              </a:rPr>
              <a:t>9. </a:t>
            </a:r>
            <a:r>
              <a:rPr lang="de-DE" sz="1100" dirty="0">
                <a:cs typeface="Times New Roman" panose="02020603050405020304" pitchFamily="18" charset="0"/>
              </a:rPr>
              <a:t>Kyu </a:t>
            </a:r>
            <a:r>
              <a:rPr lang="de-DE" sz="1100" dirty="0" smtClean="0">
                <a:cs typeface="Times New Roman" panose="02020603050405020304" pitchFamily="18" charset="0"/>
              </a:rPr>
              <a:t>bis 5.Kyu    </a:t>
            </a:r>
            <a:r>
              <a:rPr lang="sv-SE" sz="1100" dirty="0" smtClean="0">
                <a:solidFill>
                  <a:srgbClr val="000000"/>
                </a:solidFill>
              </a:rPr>
              <a:t>  </a:t>
            </a:r>
            <a:r>
              <a:rPr lang="sv-SE" sz="1100" b="1" dirty="0" smtClean="0"/>
              <a:t>Heian Kata</a:t>
            </a:r>
            <a:endParaRPr lang="de-DE" sz="1100" b="1" dirty="0">
              <a:cs typeface="Times New Roman" panose="02020603050405020304" pitchFamily="18" charset="0"/>
            </a:endParaRPr>
          </a:p>
          <a:p>
            <a:r>
              <a:rPr lang="de-DE" sz="1100" dirty="0">
                <a:cs typeface="Times New Roman" panose="02020603050405020304" pitchFamily="18" charset="0"/>
              </a:rPr>
              <a:t>	</a:t>
            </a:r>
            <a:r>
              <a:rPr lang="de-DE" sz="1100" dirty="0" smtClean="0">
                <a:cs typeface="Times New Roman" panose="02020603050405020304" pitchFamily="18" charset="0"/>
              </a:rPr>
              <a:t>6. TE - 15.30 bis 16.15h – 4.Kyu - DAN          </a:t>
            </a:r>
            <a:r>
              <a:rPr lang="de-DE" sz="1100" b="1" dirty="0" smtClean="0">
                <a:cs typeface="Times New Roman" panose="02020603050405020304" pitchFamily="18" charset="0"/>
              </a:rPr>
              <a:t>Kata </a:t>
            </a:r>
            <a:r>
              <a:rPr lang="de-DE" sz="1100" b="1" dirty="0" err="1" smtClean="0">
                <a:cs typeface="Times New Roman" panose="02020603050405020304" pitchFamily="18" charset="0"/>
              </a:rPr>
              <a:t>Sochin</a:t>
            </a:r>
            <a:r>
              <a:rPr lang="de-DE" sz="1100" b="1" dirty="0" smtClean="0">
                <a:cs typeface="Times New Roman" panose="02020603050405020304" pitchFamily="18" charset="0"/>
              </a:rPr>
              <a:t> – Details/</a:t>
            </a:r>
            <a:r>
              <a:rPr lang="de-DE" sz="1100" b="1" dirty="0" err="1" smtClean="0">
                <a:cs typeface="Times New Roman" panose="02020603050405020304" pitchFamily="18" charset="0"/>
              </a:rPr>
              <a:t>Bunkai</a:t>
            </a:r>
            <a:endParaRPr lang="de-DE" sz="1100" b="1" dirty="0" smtClean="0">
              <a:cs typeface="Times New Roman" panose="02020603050405020304" pitchFamily="18" charset="0"/>
            </a:endParaRPr>
          </a:p>
          <a:p>
            <a:r>
              <a:rPr lang="de-DE" sz="1100" dirty="0">
                <a:cs typeface="Times New Roman" panose="02020603050405020304" pitchFamily="18" charset="0"/>
              </a:rPr>
              <a:t>	</a:t>
            </a:r>
            <a:r>
              <a:rPr lang="de-DE" sz="1100" dirty="0" smtClean="0">
                <a:cs typeface="Times New Roman" panose="02020603050405020304" pitchFamily="18" charset="0"/>
              </a:rPr>
              <a:t/>
            </a:r>
            <a:br>
              <a:rPr lang="de-DE" sz="1100" dirty="0" smtClean="0">
                <a:cs typeface="Times New Roman" panose="02020603050405020304" pitchFamily="18" charset="0"/>
              </a:rPr>
            </a:br>
            <a:r>
              <a:rPr lang="de-DE" sz="1100" dirty="0" smtClean="0">
                <a:cs typeface="Times New Roman" panose="02020603050405020304" pitchFamily="18" charset="0"/>
              </a:rPr>
              <a:t>                             Essen </a:t>
            </a:r>
            <a:r>
              <a:rPr lang="de-DE" sz="1100" dirty="0">
                <a:cs typeface="Times New Roman" panose="02020603050405020304" pitchFamily="18" charset="0"/>
              </a:rPr>
              <a:t>und Getränke werden </a:t>
            </a:r>
            <a:r>
              <a:rPr lang="de-DE" sz="1100" dirty="0" smtClean="0">
                <a:cs typeface="Times New Roman" panose="02020603050405020304" pitchFamily="18" charset="0"/>
              </a:rPr>
              <a:t>zum Verkauf angeboten.</a:t>
            </a:r>
            <a:endParaRPr lang="de-DE" sz="1100" dirty="0">
              <a:cs typeface="Times New Roman" panose="02020603050405020304" pitchFamily="18" charset="0"/>
            </a:endParaRPr>
          </a:p>
          <a:p>
            <a:r>
              <a:rPr lang="de-DE" sz="1100" dirty="0">
                <a:cs typeface="Times New Roman" panose="02020603050405020304" pitchFamily="18" charset="0"/>
              </a:rPr>
              <a:t>	</a:t>
            </a:r>
            <a:r>
              <a:rPr lang="de-DE" sz="1100" b="1" dirty="0" smtClean="0">
                <a:cs typeface="Times New Roman" panose="02020603050405020304" pitchFamily="18" charset="0"/>
              </a:rPr>
              <a:t>Der Verein mit </a:t>
            </a:r>
            <a:r>
              <a:rPr lang="de-DE" sz="1100" b="1" dirty="0">
                <a:cs typeface="Times New Roman" panose="02020603050405020304" pitchFamily="18" charset="0"/>
              </a:rPr>
              <a:t>den meisten Teilnehmern erhält einen Pokal!</a:t>
            </a:r>
          </a:p>
          <a:p>
            <a:endParaRPr lang="de-DE" sz="800" dirty="0">
              <a:cs typeface="Times New Roman" panose="02020603050405020304" pitchFamily="18" charset="0"/>
            </a:endParaRPr>
          </a:p>
          <a:p>
            <a:pPr hangingPunct="0"/>
            <a:r>
              <a:rPr lang="de-DE" sz="1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KVBW-Kinderfördertraining: Extra Ausschreibung kommt über die KVBW-Geschäftstelle!</a:t>
            </a:r>
          </a:p>
          <a:p>
            <a:pPr hangingPunct="0"/>
            <a:r>
              <a:rPr lang="de-DE" sz="1200" dirty="0" smtClean="0">
                <a:cs typeface="Times New Roman" panose="02020603050405020304" pitchFamily="18" charset="0"/>
              </a:rPr>
              <a:t>Am gleichen Tag und in der gleichen Halle (Dreifachsporthalle) findet ein KVBW-Kinder-</a:t>
            </a:r>
            <a:r>
              <a:rPr lang="de-DE" sz="1200" dirty="0" err="1" smtClean="0">
                <a:cs typeface="Times New Roman" panose="02020603050405020304" pitchFamily="18" charset="0"/>
              </a:rPr>
              <a:t>fördertraining</a:t>
            </a:r>
            <a:r>
              <a:rPr lang="de-DE" sz="1200" dirty="0" smtClean="0">
                <a:cs typeface="Times New Roman" panose="02020603050405020304" pitchFamily="18" charset="0"/>
              </a:rPr>
              <a:t> statt. Trainer Landesjugendreferent Helmut Spitznagel</a:t>
            </a:r>
            <a:endParaRPr lang="de-DE" sz="1200" dirty="0">
              <a:cs typeface="Times New Roman" panose="02020603050405020304" pitchFamily="18" charset="0"/>
            </a:endParaRPr>
          </a:p>
          <a:p>
            <a:pPr hangingPunct="0"/>
            <a:r>
              <a:rPr lang="de-DE" sz="1100" dirty="0" smtClean="0">
                <a:cs typeface="Times New Roman" panose="02020603050405020304" pitchFamily="18" charset="0"/>
              </a:rPr>
              <a:t>Voranmeldung: bei KVBW-Landesjugendreferent Helmut Spitznagel /  Info: 0171-9375038</a:t>
            </a:r>
          </a:p>
          <a:p>
            <a:pPr hangingPunct="0"/>
            <a:r>
              <a:rPr lang="de-DE" sz="1100" dirty="0" smtClean="0">
                <a:cs typeface="Times New Roman" panose="02020603050405020304" pitchFamily="18" charset="0"/>
              </a:rPr>
              <a:t>                            e-Mail: </a:t>
            </a:r>
            <a:r>
              <a:rPr lang="de-DE" sz="1100" dirty="0" smtClean="0">
                <a:cs typeface="Times New Roman" panose="02020603050405020304" pitchFamily="18" charset="0"/>
                <a:hlinkClick r:id="rId3"/>
              </a:rPr>
              <a:t>Helmut.Spitznagel@t-online.de</a:t>
            </a:r>
            <a:r>
              <a:rPr lang="de-DE" sz="1100" dirty="0" smtClean="0">
                <a:cs typeface="Times New Roman" panose="02020603050405020304" pitchFamily="18" charset="0"/>
              </a:rPr>
              <a:t> – </a:t>
            </a:r>
            <a:r>
              <a:rPr lang="de-DE" sz="1100" b="1" dirty="0" smtClean="0">
                <a:cs typeface="Times New Roman" panose="02020603050405020304" pitchFamily="18" charset="0"/>
              </a:rPr>
              <a:t>Anmeldung </a:t>
            </a:r>
            <a:r>
              <a:rPr lang="de-DE" sz="1100" b="1" u="sng" dirty="0" smtClean="0">
                <a:cs typeface="Times New Roman" panose="02020603050405020304" pitchFamily="18" charset="0"/>
              </a:rPr>
              <a:t>nur</a:t>
            </a:r>
            <a:r>
              <a:rPr lang="de-DE" sz="1100" b="1" dirty="0" smtClean="0">
                <a:cs typeface="Times New Roman" panose="02020603050405020304" pitchFamily="18" charset="0"/>
              </a:rPr>
              <a:t> über den Verein</a:t>
            </a:r>
            <a:endParaRPr lang="de-DE" sz="1100" b="1" dirty="0">
              <a:cs typeface="Times New Roman" panose="02020603050405020304" pitchFamily="18" charset="0"/>
            </a:endParaRPr>
          </a:p>
          <a:p>
            <a:endParaRPr lang="de-DE" sz="500" dirty="0">
              <a:cs typeface="Times New Roman" panose="02020603050405020304" pitchFamily="18" charset="0"/>
            </a:endParaRPr>
          </a:p>
          <a:p>
            <a:endParaRPr lang="de-DE" sz="500" dirty="0">
              <a:cs typeface="Times New Roman" panose="02020603050405020304" pitchFamily="18" charset="0"/>
            </a:endParaRPr>
          </a:p>
          <a:p>
            <a:r>
              <a:rPr lang="de-DE" sz="1100" dirty="0">
                <a:cs typeface="Times New Roman" panose="02020603050405020304" pitchFamily="18" charset="0"/>
              </a:rPr>
              <a:t>Haftung: 	</a:t>
            </a:r>
            <a:r>
              <a:rPr lang="de-DE" sz="1100" b="1" dirty="0">
                <a:cs typeface="Times New Roman" panose="02020603050405020304" pitchFamily="18" charset="0"/>
              </a:rPr>
              <a:t>Der Veranstalter und Ausrichter übernimmt keine Haftung!</a:t>
            </a:r>
          </a:p>
          <a:p>
            <a:r>
              <a:rPr lang="de-DE" sz="1100" dirty="0">
                <a:cs typeface="Times New Roman" panose="02020603050405020304" pitchFamily="18" charset="0"/>
              </a:rPr>
              <a:t>Homepage:	</a:t>
            </a:r>
            <a:r>
              <a:rPr lang="de-DE" sz="1100" dirty="0" smtClean="0">
                <a:cs typeface="Times New Roman" panose="02020603050405020304" pitchFamily="18" charset="0"/>
                <a:hlinkClick r:id="rId4"/>
              </a:rPr>
              <a:t>www.karate-lahr.de</a:t>
            </a:r>
            <a:r>
              <a:rPr lang="de-DE" sz="1100" dirty="0"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CADBCE7-3FBB-BBDE-3666-7780D34D7184}"/>
              </a:ext>
            </a:extLst>
          </p:cNvPr>
          <p:cNvSpPr txBox="1"/>
          <p:nvPr/>
        </p:nvSpPr>
        <p:spPr>
          <a:xfrm>
            <a:off x="500042" y="1785918"/>
            <a:ext cx="585791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                               </a:t>
            </a:r>
            <a:r>
              <a:rPr lang="de-DE" sz="2800" b="1" dirty="0" smtClean="0"/>
              <a:t>Philip </a:t>
            </a:r>
            <a:r>
              <a:rPr lang="de-DE" sz="2800" b="1" dirty="0"/>
              <a:t>Jüttner, 3. Dan </a:t>
            </a:r>
          </a:p>
          <a:p>
            <a:pPr algn="ctr"/>
            <a:r>
              <a:rPr lang="de-DE" sz="1400" dirty="0" smtClean="0"/>
              <a:t>                                                      </a:t>
            </a:r>
            <a:r>
              <a:rPr lang="de-DE" sz="2000" b="1" dirty="0" smtClean="0"/>
              <a:t>KVBW-Landestrainer Kata</a:t>
            </a:r>
          </a:p>
          <a:p>
            <a:pPr algn="ctr"/>
            <a:r>
              <a:rPr lang="de-DE" sz="1400" dirty="0" smtClean="0"/>
              <a:t> W                                           WSKA </a:t>
            </a:r>
            <a:r>
              <a:rPr lang="de-DE" sz="1400" dirty="0"/>
              <a:t>Kata Team Sieger </a:t>
            </a:r>
            <a:r>
              <a:rPr lang="de-DE" sz="1400" dirty="0" smtClean="0"/>
              <a:t>2013</a:t>
            </a:r>
          </a:p>
          <a:p>
            <a:pPr algn="ctr"/>
            <a:r>
              <a:rPr lang="de-DE" sz="1400" dirty="0" smtClean="0"/>
              <a:t>                                                  2015 </a:t>
            </a:r>
            <a:r>
              <a:rPr lang="de-DE" sz="1400" dirty="0"/>
              <a:t>Vize Europameister Kata Team </a:t>
            </a:r>
            <a:r>
              <a:rPr lang="de-DE" sz="1400" dirty="0" smtClean="0"/>
              <a:t>2013</a:t>
            </a:r>
          </a:p>
          <a:p>
            <a:pPr algn="ctr"/>
            <a:r>
              <a:rPr lang="de-DE" sz="1400" dirty="0" smtClean="0"/>
              <a:t>                                                 Deutscher </a:t>
            </a:r>
            <a:r>
              <a:rPr lang="de-DE" sz="1400" dirty="0"/>
              <a:t>Meister Kata Team 2013,2016 </a:t>
            </a:r>
          </a:p>
          <a:p>
            <a:pPr algn="ctr"/>
            <a:r>
              <a:rPr lang="de-DE" sz="1400" dirty="0" smtClean="0"/>
              <a:t>                                                    Vizemeister </a:t>
            </a:r>
            <a:r>
              <a:rPr lang="de-DE" sz="1400" dirty="0"/>
              <a:t>DM Kata Einzel 2015,2016,2017,2019 </a:t>
            </a:r>
          </a:p>
          <a:p>
            <a:pPr algn="ctr"/>
            <a:r>
              <a:rPr lang="de-DE" sz="1400" dirty="0" smtClean="0"/>
              <a:t>                                                   Diplom Trainer</a:t>
            </a:r>
          </a:p>
          <a:p>
            <a:pPr algn="ctr"/>
            <a:r>
              <a:rPr lang="de-DE" sz="2000" dirty="0" smtClean="0"/>
              <a:t>                                             </a:t>
            </a:r>
            <a:endParaRPr lang="de-DE" sz="2000" b="1" dirty="0" smtClean="0"/>
          </a:p>
          <a:p>
            <a:pPr algn="ctr"/>
            <a:endParaRPr lang="de-DE" sz="3200" b="1" dirty="0" smtClean="0">
              <a:solidFill>
                <a:srgbClr val="FF0000"/>
              </a:solidFill>
            </a:endParaRPr>
          </a:p>
          <a:p>
            <a:pPr algn="ctr"/>
            <a:endParaRPr lang="de-DE" sz="3200" b="1" dirty="0">
              <a:solidFill>
                <a:srgbClr val="FF0000"/>
              </a:solidFill>
            </a:endParaRPr>
          </a:p>
        </p:txBody>
      </p:sp>
      <p:pic>
        <p:nvPicPr>
          <p:cNvPr id="9" name="Grafik 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10" y="642910"/>
            <a:ext cx="94297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 descr="_N6Y2655Polizeiakademie Hessen-Ackerman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80" y="822496"/>
            <a:ext cx="2000264" cy="248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0000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Bildschirmpräsentation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Times New Roman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Zu hause</dc:creator>
  <cp:lastModifiedBy>Karate-Verband</cp:lastModifiedBy>
  <cp:revision>203</cp:revision>
  <cp:lastPrinted>2018-01-13T13:49:39Z</cp:lastPrinted>
  <dcterms:created xsi:type="dcterms:W3CDTF">2016-12-19T19:51:55Z</dcterms:created>
  <dcterms:modified xsi:type="dcterms:W3CDTF">2024-10-10T13:20:07Z</dcterms:modified>
</cp:coreProperties>
</file>